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66" r:id="rId3"/>
    <p:sldId id="263" r:id="rId4"/>
    <p:sldId id="264" r:id="rId5"/>
    <p:sldId id="261" r:id="rId6"/>
    <p:sldId id="260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C75B0-6334-4F1C-8412-8BE7BA3B06DC}" type="datetimeFigureOut">
              <a:rPr lang="en-US" smtClean="0"/>
              <a:pPr/>
              <a:t>2/22/2010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9819E-A864-466E-B261-393BF30B64D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FBE5BC-ECBB-42E1-9884-EA68FB4D626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C44799-C401-4289-A82B-1B3E7E6A305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18"/>
          <p:cNvSpPr txBox="1">
            <a:spLocks/>
          </p:cNvSpPr>
          <p:nvPr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4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786454"/>
            <a:ext cx="857256" cy="857256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Footer Placeholder 18"/>
          <p:cNvSpPr txBox="1">
            <a:spLocks/>
          </p:cNvSpPr>
          <p:nvPr/>
        </p:nvSpPr>
        <p:spPr>
          <a:xfrm>
            <a:off x="71406" y="66357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6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" y="5929354"/>
            <a:ext cx="857256" cy="8572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A02%20-%20Implementation%20based%20on%20Designs.pptx" TargetMode="External"/><Relationship Id="rId2" Type="http://schemas.openxmlformats.org/officeDocument/2006/relationships/hyperlink" Target="A01%20-%20Advanced%20Spreadsheets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"/>
            <a:ext cx="7772400" cy="1470025"/>
          </a:xfrm>
        </p:spPr>
        <p:txBody>
          <a:bodyPr/>
          <a:lstStyle/>
          <a:p>
            <a:r>
              <a:rPr lang="en-GB" b="1" dirty="0" smtClean="0"/>
              <a:t>Unit 6  - Advanced Databases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562600"/>
            <a:ext cx="6934200" cy="1143000"/>
          </a:xfrm>
        </p:spPr>
        <p:txBody>
          <a:bodyPr/>
          <a:lstStyle/>
          <a:p>
            <a:r>
              <a:rPr lang="en-GB" sz="2600" dirty="0" smtClean="0"/>
              <a:t>A07 – Test the database</a:t>
            </a:r>
            <a:endParaRPr lang="en-US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524256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Cube Systems need help handling the sales of their customised computers and software.</a:t>
            </a:r>
          </a:p>
          <a:p>
            <a:pPr marL="322263" indent="-322263"/>
            <a:r>
              <a:rPr lang="en-GB" sz="1600" dirty="0" smtClean="0"/>
              <a:t>Based on the scenario provided within </a:t>
            </a:r>
            <a:r>
              <a:rPr lang="en-GB" sz="1600" dirty="0" smtClean="0">
                <a:hlinkClick r:id="rId2" action="ppaction://hlinkpres?slideindex=1&amp;slidetitle="/>
              </a:rPr>
              <a:t>AO1</a:t>
            </a:r>
            <a:r>
              <a:rPr lang="en-GB" sz="1600" dirty="0" smtClean="0"/>
              <a:t> and the database system implemented within </a:t>
            </a:r>
            <a:r>
              <a:rPr lang="en-GB" sz="1600" dirty="0" smtClean="0">
                <a:hlinkClick r:id="rId3" action="ppaction://hlinkpres?slideindex=1&amp;slidetitle="/>
              </a:rPr>
              <a:t>AO2</a:t>
            </a:r>
            <a:r>
              <a:rPr lang="en-GB" sz="1600" dirty="0" smtClean="0"/>
              <a:t>, you now need to produce a range of documentations that can be used by the users (Call Centre). This will need to be split into User </a:t>
            </a:r>
            <a:r>
              <a:rPr lang="en-GB" sz="1600" dirty="0" smtClean="0"/>
              <a:t>Documentation </a:t>
            </a:r>
            <a:r>
              <a:rPr lang="en-GB" sz="1600" dirty="0" smtClean="0"/>
              <a:t>and </a:t>
            </a:r>
            <a:r>
              <a:rPr lang="en-GB" sz="1600" dirty="0" smtClean="0"/>
              <a:t>Technical Documentation</a:t>
            </a:r>
            <a:r>
              <a:rPr lang="en-GB" sz="1600" dirty="0" smtClean="0"/>
              <a:t>.</a:t>
            </a:r>
          </a:p>
          <a:p>
            <a:pPr marL="722313" lvl="1" indent="-322263"/>
            <a:r>
              <a:rPr lang="en-GB" sz="1600" dirty="0" smtClean="0"/>
              <a:t>Here are a few key points identified within the AO1 Scenario:</a:t>
            </a:r>
          </a:p>
          <a:p>
            <a:pPr marL="1122363" lvl="2" indent="-322263"/>
            <a:r>
              <a:rPr lang="en-GB" sz="1600" dirty="0" smtClean="0"/>
              <a:t>Cube systems would like a fully functional and automatic database system which could incorporate:</a:t>
            </a:r>
          </a:p>
          <a:p>
            <a:pPr lvl="3"/>
            <a:r>
              <a:rPr lang="en-GB" sz="1600" dirty="0" smtClean="0"/>
              <a:t>A </a:t>
            </a:r>
            <a:r>
              <a:rPr lang="en-GB" sz="1600" b="1" dirty="0" smtClean="0"/>
              <a:t>system selection page</a:t>
            </a:r>
            <a:r>
              <a:rPr lang="en-GB" sz="1600" dirty="0" smtClean="0"/>
              <a:t> – where the user selects what the customer requires.</a:t>
            </a:r>
          </a:p>
          <a:p>
            <a:pPr lvl="3"/>
            <a:r>
              <a:rPr lang="en-GB" sz="1600" dirty="0" smtClean="0"/>
              <a:t>An </a:t>
            </a:r>
            <a:r>
              <a:rPr lang="en-GB" sz="1600" b="1" dirty="0" smtClean="0"/>
              <a:t>order page</a:t>
            </a:r>
            <a:r>
              <a:rPr lang="en-GB" sz="1600" dirty="0" smtClean="0"/>
              <a:t> - Customers choose the configuration of computer based on multiple choices such as the speed of the processor, size of the RAM, monitor or hard drive and software they want.</a:t>
            </a:r>
          </a:p>
          <a:p>
            <a:pPr lvl="4"/>
            <a:r>
              <a:rPr lang="en-GB" sz="1600" dirty="0" smtClean="0"/>
              <a:t>Certain options do attract discounts and customers have delivery options such as next day, 2 day or 4 day which all have different price points – if the customer spends over a certain price point they will get free delivery.</a:t>
            </a:r>
          </a:p>
          <a:p>
            <a:pPr lvl="3"/>
            <a:r>
              <a:rPr lang="en-GB" sz="1600" dirty="0" smtClean="0"/>
              <a:t>An </a:t>
            </a:r>
            <a:r>
              <a:rPr lang="en-GB" sz="1600" b="1" dirty="0" smtClean="0"/>
              <a:t>invoice page</a:t>
            </a:r>
            <a:r>
              <a:rPr lang="en-GB" sz="1600" dirty="0" smtClean="0"/>
              <a:t> – where all of the customers information can be printed out from.</a:t>
            </a:r>
          </a:p>
          <a:p>
            <a:pPr lvl="3"/>
            <a:r>
              <a:rPr lang="en-GB" sz="1600" dirty="0" smtClean="0"/>
              <a:t>A </a:t>
            </a:r>
            <a:r>
              <a:rPr lang="en-GB" sz="1600" b="1" dirty="0" smtClean="0"/>
              <a:t>price page</a:t>
            </a:r>
            <a:r>
              <a:rPr lang="en-GB" sz="1600" dirty="0" smtClean="0"/>
              <a:t> – this could include analysis of how many has been bought of a particular product, how much profit is made on each part or any other information you can justify.</a:t>
            </a:r>
          </a:p>
          <a:p>
            <a:pPr lvl="3"/>
            <a:r>
              <a:rPr lang="en-US" sz="1600" dirty="0" smtClean="0"/>
              <a:t>Although not essential they said a </a:t>
            </a:r>
            <a:r>
              <a:rPr lang="en-US" sz="1600" b="1" i="1" dirty="0" smtClean="0"/>
              <a:t>record page of all customers </a:t>
            </a:r>
            <a:r>
              <a:rPr lang="en-US" sz="1600" dirty="0" smtClean="0"/>
              <a:t>and their </a:t>
            </a:r>
            <a:r>
              <a:rPr lang="en-US" sz="1600" b="1" i="1" dirty="0" smtClean="0"/>
              <a:t>purchases </a:t>
            </a:r>
            <a:r>
              <a:rPr lang="en-US" sz="1600" dirty="0" smtClean="0"/>
              <a:t>would also be nice so that totals could be worked out and customers traced.</a:t>
            </a:r>
            <a:endParaRPr lang="en-GB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71548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1066800"/>
          <a:ext cx="883920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83727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Pass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Merit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Distinction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23804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provide a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basic test plan that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covers some of the checks as outlined in the Knowledge,  Understanding and Skills.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provide a test plan that covers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most of the checks as outlined in the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Knowledge, Understanding and Skills.</a:t>
                      </a:r>
                      <a:endParaRPr lang="en-GB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provide a test plan that covers most of the checks as outlined in the Knowledge, Understanding and Skills.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Changes are made as appropriate to the database.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Criteria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5943600" y="3048000"/>
            <a:ext cx="3048000" cy="685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505200" y="17526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676400" y="14478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Areas to Cover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0034" y="1066800"/>
            <a:ext cx="82296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>
              <a:buClr>
                <a:schemeClr val="hlink"/>
              </a:buClr>
              <a:buSzPct val="80000"/>
              <a:defRPr/>
            </a:pPr>
            <a:r>
              <a:rPr kumimoji="0" lang="en-GB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Focusing on the </a:t>
            </a:r>
            <a:r>
              <a:rPr kumimoji="0" lang="en-GB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database system to manage the sales/orders of </a:t>
            </a:r>
            <a:r>
              <a:rPr lang="en-GB" sz="2400" kern="0" dirty="0" smtClean="0">
                <a:latin typeface="Calibri" pitchFamily="34" charset="0"/>
                <a:cs typeface="Calibri" pitchFamily="34" charset="0"/>
              </a:rPr>
              <a:t>Cube Systems </a:t>
            </a:r>
            <a:r>
              <a:rPr kumimoji="0" lang="en-GB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, you need to provide evidence for the system implemented based on the:</a:t>
            </a:r>
            <a:endParaRPr kumimoji="0" lang="en-GB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  <a:hlinkClick r:id="rId3" action="ppaction://hlinksldjump"/>
              </a:rPr>
              <a:t>User Requirements Test 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  <a:hlinkClick r:id="rId4" action="ppaction://hlinksldjump"/>
              </a:rPr>
              <a:t>Test System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  <a:defRPr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See the following documents for additional information within this section of the coursework unit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Unit 06 - AO7 - Test Plan Template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Unit 06 - AO7 - Testing Template</a:t>
            </a: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marL="400050" indent="-457200"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marL="400050" indent="-457200"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929222"/>
          </a:xfrm>
        </p:spPr>
        <p:txBody>
          <a:bodyPr/>
          <a:lstStyle/>
          <a:p>
            <a:pPr marL="0" indent="0">
              <a:buNone/>
            </a:pPr>
            <a:r>
              <a:rPr lang="en-GB" sz="2400" b="1" i="1" dirty="0" smtClean="0"/>
              <a:t>Task 1</a:t>
            </a:r>
            <a:r>
              <a:rPr lang="en-GB" sz="2400" dirty="0" smtClean="0"/>
              <a:t> – Explain </a:t>
            </a:r>
            <a:r>
              <a:rPr lang="en-GB" sz="2400" b="1" dirty="0" smtClean="0"/>
              <a:t>how </a:t>
            </a:r>
            <a:r>
              <a:rPr lang="en-GB" sz="2400" dirty="0" smtClean="0"/>
              <a:t>you have </a:t>
            </a:r>
            <a:r>
              <a:rPr lang="en-GB" sz="2400" b="1" i="1" dirty="0" smtClean="0"/>
              <a:t>met the end user requirements</a:t>
            </a:r>
            <a:r>
              <a:rPr lang="en-GB" sz="2400" dirty="0" smtClean="0"/>
              <a:t>.  Explain how the </a:t>
            </a:r>
            <a:r>
              <a:rPr lang="en-GB" sz="2400" b="1" dirty="0" smtClean="0"/>
              <a:t>functionality </a:t>
            </a:r>
            <a:r>
              <a:rPr lang="en-GB" sz="2400" dirty="0" smtClean="0"/>
              <a:t>and </a:t>
            </a:r>
            <a:r>
              <a:rPr lang="en-GB" sz="2400" b="1" dirty="0" smtClean="0"/>
              <a:t>operations work</a:t>
            </a:r>
            <a:r>
              <a:rPr lang="en-GB" sz="2400" dirty="0" smtClean="0"/>
              <a:t>.</a:t>
            </a:r>
          </a:p>
          <a:p>
            <a:pPr lvl="1"/>
            <a:r>
              <a:rPr lang="en-GB" sz="2000" dirty="0" smtClean="0"/>
              <a:t>Remember </a:t>
            </a:r>
            <a:r>
              <a:rPr lang="en-GB" sz="2000" b="1" i="1" dirty="0" smtClean="0"/>
              <a:t>look back at your purpose and audience </a:t>
            </a:r>
            <a:r>
              <a:rPr lang="en-GB" sz="2000" dirty="0" smtClean="0"/>
              <a:t>and </a:t>
            </a:r>
            <a:r>
              <a:rPr lang="en-GB" sz="2000" b="1" dirty="0" smtClean="0"/>
              <a:t>justify </a:t>
            </a:r>
            <a:r>
              <a:rPr lang="en-GB" sz="2000" dirty="0" smtClean="0"/>
              <a:t>why you have produced the database.</a:t>
            </a:r>
          </a:p>
          <a:p>
            <a:pPr lvl="1"/>
            <a:r>
              <a:rPr lang="en-GB" sz="2000" b="1" i="1" dirty="0" smtClean="0"/>
              <a:t>Explain how you have met the users needs</a:t>
            </a:r>
            <a:r>
              <a:rPr lang="en-GB" sz="2000" dirty="0" smtClean="0"/>
              <a:t>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– User Requirements Test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419600"/>
          </a:xfrm>
        </p:spPr>
        <p:txBody>
          <a:bodyPr/>
          <a:lstStyle/>
          <a:p>
            <a:pPr marL="0" indent="0">
              <a:buNone/>
            </a:pPr>
            <a:r>
              <a:rPr lang="en-GB" sz="2400" b="1" i="1" dirty="0" smtClean="0"/>
              <a:t>Task 2</a:t>
            </a:r>
            <a:r>
              <a:rPr lang="en-GB" sz="2400" dirty="0" smtClean="0"/>
              <a:t> – Create a </a:t>
            </a:r>
            <a:r>
              <a:rPr lang="en-GB" sz="2400" b="1" dirty="0" smtClean="0"/>
              <a:t>test table </a:t>
            </a:r>
            <a:r>
              <a:rPr lang="en-GB" sz="2400" dirty="0" smtClean="0"/>
              <a:t>to cover the </a:t>
            </a:r>
            <a:r>
              <a:rPr lang="en-GB" sz="2400" b="1" dirty="0" smtClean="0"/>
              <a:t>main areas </a:t>
            </a:r>
            <a:r>
              <a:rPr lang="en-GB" sz="2400" dirty="0" smtClean="0"/>
              <a:t>of your database.</a:t>
            </a:r>
          </a:p>
          <a:p>
            <a:r>
              <a:rPr lang="en-GB" sz="2000" dirty="0" smtClean="0"/>
              <a:t>Test data type:</a:t>
            </a:r>
          </a:p>
          <a:p>
            <a:pPr lvl="1">
              <a:buFont typeface="+mj-lt"/>
              <a:buAutoNum type="arabicPeriod"/>
            </a:pPr>
            <a:r>
              <a:rPr lang="en-GB" sz="2000" dirty="0" smtClean="0"/>
              <a:t>Operational 	– No data as such</a:t>
            </a:r>
          </a:p>
          <a:p>
            <a:pPr lvl="1">
              <a:buFont typeface="+mj-lt"/>
              <a:buAutoNum type="arabicPeriod"/>
            </a:pPr>
            <a:r>
              <a:rPr lang="en-GB" sz="2000" dirty="0" smtClean="0"/>
              <a:t>Normal		- What you would expect to be used.</a:t>
            </a:r>
          </a:p>
          <a:p>
            <a:pPr lvl="1">
              <a:buFont typeface="+mj-lt"/>
              <a:buAutoNum type="arabicPeriod"/>
            </a:pPr>
            <a:r>
              <a:rPr lang="en-GB" sz="2000" dirty="0" smtClean="0"/>
              <a:t>Erroneous	</a:t>
            </a:r>
            <a:r>
              <a:rPr lang="en-GB" sz="2000" dirty="0" smtClean="0"/>
              <a:t>	- </a:t>
            </a:r>
            <a:r>
              <a:rPr lang="en-GB" sz="2000" dirty="0" smtClean="0"/>
              <a:t>Data that should produce an error </a:t>
            </a:r>
          </a:p>
          <a:p>
            <a:pPr lvl="6">
              <a:buNone/>
            </a:pPr>
            <a:r>
              <a:rPr lang="en-GB" dirty="0" smtClean="0"/>
              <a:t>		</a:t>
            </a:r>
            <a:r>
              <a:rPr lang="en-GB" dirty="0" err="1" smtClean="0"/>
              <a:t>ie</a:t>
            </a:r>
            <a:r>
              <a:rPr lang="en-GB" dirty="0" smtClean="0"/>
              <a:t> </a:t>
            </a:r>
            <a:r>
              <a:rPr lang="en-GB" dirty="0" smtClean="0"/>
              <a:t>‘twenty’ instead of 20</a:t>
            </a:r>
          </a:p>
          <a:p>
            <a:pPr marL="722313" lvl="1" indent="-265113">
              <a:buFont typeface="+mj-lt"/>
              <a:buAutoNum type="arabicPeriod" startAt="4"/>
            </a:pPr>
            <a:r>
              <a:rPr lang="en-GB" sz="2000" dirty="0" smtClean="0"/>
              <a:t>Boundary		- Testing to see if the validation operates, </a:t>
            </a:r>
          </a:p>
          <a:p>
            <a:pPr marL="2773363" lvl="6" indent="-30163">
              <a:buNone/>
            </a:pPr>
            <a:r>
              <a:rPr lang="en-GB" dirty="0" err="1" smtClean="0"/>
              <a:t>eg</a:t>
            </a:r>
            <a:r>
              <a:rPr lang="en-GB" dirty="0" smtClean="0"/>
              <a:t> if you are expecting a value between 1 and 10 but get a number above 10, such as 11</a:t>
            </a:r>
          </a:p>
          <a:p>
            <a:pPr lvl="1">
              <a:buFont typeface="+mj-lt"/>
              <a:buAutoNum type="arabicPeriod" startAt="4"/>
            </a:pPr>
            <a:r>
              <a:rPr lang="en-GB" sz="2000" dirty="0" smtClean="0"/>
              <a:t>Extreme		- Very large numbers to see if the database handles </a:t>
            </a:r>
            <a:r>
              <a:rPr lang="en-GB" sz="2000" dirty="0" smtClean="0"/>
              <a:t>			the </a:t>
            </a:r>
            <a:r>
              <a:rPr lang="en-GB" sz="2000" dirty="0" smtClean="0"/>
              <a:t>number.</a:t>
            </a:r>
            <a:endParaRPr lang="en-US" sz="2000" dirty="0" smtClean="0"/>
          </a:p>
          <a:p>
            <a:pPr>
              <a:buNone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GB" b="1" dirty="0" smtClean="0"/>
              <a:t>2 – Test System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14313" y="838200"/>
            <a:ext cx="8715375" cy="57150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b="1" i="1" dirty="0" smtClean="0"/>
              <a:t>Assessment Outcome – AO5 </a:t>
            </a:r>
            <a:r>
              <a:rPr lang="en-US" sz="2400" b="1" i="1" dirty="0" smtClean="0"/>
              <a:t>(PASS, MERIT and DISTINCTION)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1" i="1" dirty="0" smtClean="0"/>
              <a:t>Task </a:t>
            </a:r>
            <a:r>
              <a:rPr lang="en-GB" sz="2000" b="1" i="1" dirty="0" smtClean="0"/>
              <a:t>1</a:t>
            </a:r>
            <a:r>
              <a:rPr lang="en-GB" sz="2000" dirty="0" smtClean="0"/>
              <a:t> – Explain </a:t>
            </a:r>
            <a:r>
              <a:rPr lang="en-GB" sz="2000" b="1" dirty="0" smtClean="0"/>
              <a:t>how </a:t>
            </a:r>
            <a:r>
              <a:rPr lang="en-GB" sz="2000" dirty="0" smtClean="0"/>
              <a:t>you have </a:t>
            </a:r>
            <a:r>
              <a:rPr lang="en-GB" sz="2000" b="1" i="1" dirty="0" smtClean="0"/>
              <a:t>met the end user requirements</a:t>
            </a:r>
            <a:r>
              <a:rPr lang="en-GB" sz="2000" dirty="0" smtClean="0"/>
              <a:t>.  Explain how the </a:t>
            </a:r>
            <a:r>
              <a:rPr lang="en-GB" sz="2000" b="1" dirty="0" smtClean="0"/>
              <a:t>functionality </a:t>
            </a:r>
            <a:r>
              <a:rPr lang="en-GB" sz="2000" dirty="0" smtClean="0"/>
              <a:t>and </a:t>
            </a:r>
            <a:r>
              <a:rPr lang="en-GB" sz="2000" b="1" dirty="0" smtClean="0"/>
              <a:t>calculations work</a:t>
            </a:r>
            <a:r>
              <a:rPr lang="en-GB" sz="2000" dirty="0" smtClean="0"/>
              <a:t>.</a:t>
            </a:r>
          </a:p>
          <a:p>
            <a:pPr lvl="1"/>
            <a:r>
              <a:rPr lang="en-GB" sz="2000" dirty="0" smtClean="0"/>
              <a:t>Remember </a:t>
            </a:r>
            <a:r>
              <a:rPr lang="en-GB" sz="2000" b="1" i="1" dirty="0" smtClean="0"/>
              <a:t>look back at your purpose and audience </a:t>
            </a:r>
            <a:r>
              <a:rPr lang="en-GB" sz="2000" dirty="0" smtClean="0"/>
              <a:t>and </a:t>
            </a:r>
            <a:r>
              <a:rPr lang="en-GB" sz="2000" b="1" dirty="0" smtClean="0"/>
              <a:t>justify </a:t>
            </a:r>
            <a:r>
              <a:rPr lang="en-GB" sz="2000" dirty="0" smtClean="0"/>
              <a:t>why you have produced the database.</a:t>
            </a:r>
          </a:p>
          <a:p>
            <a:pPr lvl="1"/>
            <a:r>
              <a:rPr lang="en-GB" sz="2000" b="1" i="1" dirty="0" smtClean="0"/>
              <a:t>Explain how you have met the users needs</a:t>
            </a:r>
            <a:r>
              <a:rPr lang="en-GB" sz="2000" dirty="0" smtClean="0"/>
              <a:t>.</a:t>
            </a:r>
          </a:p>
          <a:p>
            <a:pPr marL="0" indent="0">
              <a:buNone/>
            </a:pPr>
            <a:r>
              <a:rPr lang="en-GB" sz="2000" b="1" i="1" dirty="0" smtClean="0"/>
              <a:t>Task 2</a:t>
            </a:r>
            <a:r>
              <a:rPr lang="en-GB" sz="2000" dirty="0" smtClean="0"/>
              <a:t> – Create a </a:t>
            </a:r>
            <a:r>
              <a:rPr lang="en-GB" sz="2000" b="1" dirty="0" smtClean="0"/>
              <a:t>test table </a:t>
            </a:r>
            <a:r>
              <a:rPr lang="en-GB" sz="2000" dirty="0" smtClean="0"/>
              <a:t>to cover the </a:t>
            </a:r>
            <a:r>
              <a:rPr lang="en-GB" sz="2000" b="1" dirty="0" smtClean="0"/>
              <a:t>main areas </a:t>
            </a:r>
            <a:r>
              <a:rPr lang="en-GB" sz="2000" dirty="0" smtClean="0"/>
              <a:t>of your database.</a:t>
            </a:r>
          </a:p>
          <a:p>
            <a:r>
              <a:rPr lang="en-GB" sz="2000" dirty="0" smtClean="0"/>
              <a:t>Test data type:</a:t>
            </a:r>
          </a:p>
          <a:p>
            <a:pPr lvl="1">
              <a:buFont typeface="+mj-lt"/>
              <a:buAutoNum type="arabicPeriod"/>
            </a:pPr>
            <a:r>
              <a:rPr lang="en-GB" sz="2000" dirty="0" smtClean="0"/>
              <a:t>Operational 	– No data as such</a:t>
            </a:r>
          </a:p>
          <a:p>
            <a:pPr lvl="1">
              <a:buFont typeface="+mj-lt"/>
              <a:buAutoNum type="arabicPeriod"/>
            </a:pPr>
            <a:r>
              <a:rPr lang="en-GB" sz="2000" dirty="0" smtClean="0"/>
              <a:t>Normal	</a:t>
            </a:r>
            <a:r>
              <a:rPr lang="en-GB" sz="2000" dirty="0" smtClean="0"/>
              <a:t>	- </a:t>
            </a:r>
            <a:r>
              <a:rPr lang="en-GB" sz="2000" dirty="0" smtClean="0"/>
              <a:t>What you would expect to be used.</a:t>
            </a:r>
          </a:p>
          <a:p>
            <a:pPr lvl="1">
              <a:buFont typeface="+mj-lt"/>
              <a:buAutoNum type="arabicPeriod"/>
            </a:pPr>
            <a:r>
              <a:rPr lang="en-GB" sz="2000" dirty="0" smtClean="0"/>
              <a:t>Erroneous	</a:t>
            </a:r>
            <a:r>
              <a:rPr lang="en-GB" sz="2000" dirty="0" smtClean="0"/>
              <a:t>	- </a:t>
            </a:r>
            <a:r>
              <a:rPr lang="en-GB" sz="2000" dirty="0" smtClean="0"/>
              <a:t>Data that should produce an error </a:t>
            </a:r>
            <a:r>
              <a:rPr lang="en-GB" sz="2000" dirty="0" smtClean="0"/>
              <a:t>-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ie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‘twenty’ instead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			of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20</a:t>
            </a:r>
          </a:p>
          <a:p>
            <a:pPr marL="722313" lvl="1" indent="-265113">
              <a:buFont typeface="+mj-lt"/>
              <a:buAutoNum type="arabicPeriod" startAt="4"/>
            </a:pPr>
            <a:r>
              <a:rPr lang="en-GB" sz="2000" dirty="0" smtClean="0"/>
              <a:t>Boundary	</a:t>
            </a:r>
            <a:r>
              <a:rPr lang="en-GB" sz="2000" dirty="0" smtClean="0"/>
              <a:t>	- </a:t>
            </a:r>
            <a:r>
              <a:rPr lang="en-GB" sz="2000" dirty="0" smtClean="0"/>
              <a:t>Testing to see if the validation operates, </a:t>
            </a:r>
            <a:r>
              <a:rPr lang="en-GB" sz="2000" dirty="0" smtClean="0"/>
              <a:t> </a:t>
            </a:r>
            <a:r>
              <a:rPr lang="en-GB" sz="2000" dirty="0" err="1" smtClean="0">
                <a:latin typeface="Calibri" pitchFamily="34" charset="0"/>
                <a:cs typeface="Calibri" pitchFamily="34" charset="0"/>
              </a:rPr>
              <a:t>eg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if you are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			expecting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value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between 1 and 10 but get a number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			above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10, such as 11</a:t>
            </a:r>
          </a:p>
          <a:p>
            <a:pPr lvl="1">
              <a:buFont typeface="+mj-lt"/>
              <a:buAutoNum type="arabicPeriod" startAt="4"/>
            </a:pPr>
            <a:r>
              <a:rPr lang="en-GB" sz="2000" dirty="0" smtClean="0"/>
              <a:t>Extreme	</a:t>
            </a:r>
            <a:r>
              <a:rPr lang="en-GB" sz="2000" dirty="0" smtClean="0"/>
              <a:t>	- </a:t>
            </a:r>
            <a:r>
              <a:rPr lang="en-GB" sz="2000" dirty="0" smtClean="0"/>
              <a:t>Very large numbers to see if the database handles the </a:t>
            </a:r>
            <a:r>
              <a:rPr lang="en-GB" sz="2000" dirty="0" smtClean="0"/>
              <a:t>			number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endParaRPr lang="en-GB" sz="2000" dirty="0" smtClean="0"/>
          </a:p>
          <a:p>
            <a:pPr marL="0" indent="0">
              <a:spcBef>
                <a:spcPts val="0"/>
              </a:spcBef>
              <a:buNone/>
            </a:pPr>
            <a:endParaRPr lang="en-GB" sz="20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en-GB" sz="2000" b="1" i="1" dirty="0" smtClean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b="1" dirty="0" smtClean="0"/>
              <a:t>Assessment Tasks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354</TotalTime>
  <Words>573</Words>
  <Application>Microsoft Office PowerPoint</Application>
  <PresentationFormat>On-screen Show (4:3)</PresentationFormat>
  <Paragraphs>61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BrookeWeston</vt:lpstr>
      <vt:lpstr>Unit 6  - Advanced Databases</vt:lpstr>
      <vt:lpstr>Scenario</vt:lpstr>
      <vt:lpstr>Assessment Criteria</vt:lpstr>
      <vt:lpstr>Areas to Cover</vt:lpstr>
      <vt:lpstr>1 – User Requirements Test</vt:lpstr>
      <vt:lpstr>2 – Test System</vt:lpstr>
      <vt:lpstr>Assessment Tasks</vt:lpstr>
    </vt:vector>
  </TitlesOfParts>
  <Company>Brooke Weston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Databases</dc:title>
  <dc:subject>ICT</dc:subject>
  <dc:creator>KPA</dc:creator>
  <cp:lastModifiedBy>kpatel</cp:lastModifiedBy>
  <cp:revision>2</cp:revision>
  <dcterms:created xsi:type="dcterms:W3CDTF">2008-08-27T09:45:16Z</dcterms:created>
  <dcterms:modified xsi:type="dcterms:W3CDTF">2010-02-22T23:07:56Z</dcterms:modified>
  <cp:category>Unit 06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Brooke Weston Academy</vt:lpwstr>
  </property>
</Properties>
</file>